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0" r:id="rId8"/>
    <p:sldId id="286" r:id="rId9"/>
    <p:sldId id="272" r:id="rId10"/>
    <p:sldId id="281" r:id="rId11"/>
    <p:sldId id="283" r:id="rId12"/>
    <p:sldId id="279" r:id="rId13"/>
    <p:sldId id="273" r:id="rId14"/>
    <p:sldId id="274" r:id="rId15"/>
    <p:sldId id="275" r:id="rId16"/>
    <p:sldId id="262" r:id="rId17"/>
    <p:sldId id="269" r:id="rId18"/>
    <p:sldId id="265" r:id="rId19"/>
    <p:sldId id="294" r:id="rId20"/>
    <p:sldId id="295" r:id="rId21"/>
    <p:sldId id="296" r:id="rId22"/>
    <p:sldId id="266" r:id="rId23"/>
    <p:sldId id="282" r:id="rId24"/>
    <p:sldId id="267" r:id="rId25"/>
    <p:sldId id="268" r:id="rId26"/>
    <p:sldId id="271" r:id="rId27"/>
    <p:sldId id="270" r:id="rId28"/>
    <p:sldId id="287" r:id="rId29"/>
    <p:sldId id="297" r:id="rId30"/>
    <p:sldId id="298" r:id="rId31"/>
    <p:sldId id="299" r:id="rId32"/>
    <p:sldId id="300" r:id="rId33"/>
    <p:sldId id="301" r:id="rId34"/>
    <p:sldId id="305" r:id="rId35"/>
    <p:sldId id="302" r:id="rId36"/>
    <p:sldId id="306" r:id="rId37"/>
    <p:sldId id="307" r:id="rId38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7E6E6"/>
    <a:srgbClr val="000000"/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43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2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77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F41C34-1BB8-43F6-805B-C773BA18A59F}" type="datetimeFigureOut">
              <a:rPr lang="en-US"/>
              <a:pPr>
                <a:defRPr/>
              </a:pPr>
              <a:t>11/2/2014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EBF0DF-403E-4DE4-9346-004F4F6444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191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FF3780-CE94-458B-B362-DA815D68A7EE}" type="datetimeFigureOut">
              <a:rPr lang="en-US"/>
              <a:pPr>
                <a:defRPr/>
              </a:pPr>
              <a:t>11/2/2014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13C562-DA9E-4100-81D7-557A310EA8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777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4C8B4A-71FD-4E62-8931-CC7E500AA5F3}" type="datetimeFigureOut">
              <a:rPr lang="en-US"/>
              <a:pPr>
                <a:defRPr/>
              </a:pPr>
              <a:t>11/2/2014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272B10-155C-458F-BE62-19BE0F23C7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308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5CE782-900A-4CF5-B0AF-72CAB1D6CF77}" type="datetimeFigureOut">
              <a:rPr lang="en-US"/>
              <a:pPr>
                <a:defRPr/>
              </a:pPr>
              <a:t>11/2/2014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4C2D1-EB35-4CEF-965B-D504537CFB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985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64EB9C-4A66-48EC-A393-F9BA5FA12F41}" type="datetimeFigureOut">
              <a:rPr lang="en-US"/>
              <a:pPr>
                <a:defRPr/>
              </a:pPr>
              <a:t>11/2/2014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26E98D-FF93-4F04-ABF5-967665703D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096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0FAF02-93B5-4114-A562-B51DA704CAA8}" type="datetimeFigureOut">
              <a:rPr lang="en-US"/>
              <a:pPr>
                <a:defRPr/>
              </a:pPr>
              <a:t>11/2/2014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0F674B-A8FE-423B-9205-2C602A495B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627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CD1555-87A7-4533-BA62-F47C8DE0AFE4}" type="datetimeFigureOut">
              <a:rPr lang="en-US"/>
              <a:pPr>
                <a:defRPr/>
              </a:pPr>
              <a:t>11/2/2014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10B263-B52B-4AC2-97C2-CFF5FFCB4D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032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CEFED4-ACB3-4A76-A17E-D5520B7B6FF4}" type="datetimeFigureOut">
              <a:rPr lang="en-US"/>
              <a:pPr>
                <a:defRPr/>
              </a:pPr>
              <a:t>11/2/2014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C27F7F-44D5-4D94-B804-15981CAC33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320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B78C82-A98B-46DB-9145-765488571F3B}" type="datetimeFigureOut">
              <a:rPr lang="en-US"/>
              <a:pPr>
                <a:defRPr/>
              </a:pPr>
              <a:t>11/2/2014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C459F3-53E8-4A80-96D1-4BD2320350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808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0D421-AC22-4FD8-9A40-BE988AA629D1}" type="datetimeFigureOut">
              <a:rPr lang="en-US"/>
              <a:pPr>
                <a:defRPr/>
              </a:pPr>
              <a:t>11/2/2014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D6212D-F03C-4A67-9DB9-3B69616FCC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080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C735E0-8196-464C-B4D2-AA52A3100FC8}" type="datetimeFigureOut">
              <a:rPr lang="en-US"/>
              <a:pPr>
                <a:defRPr/>
              </a:pPr>
              <a:t>11/2/2014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753BD8-6A0C-41E4-8DF2-2FC0D83557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448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32F5145E-C40B-445E-B539-845234C5DA26}" type="datetimeFigureOut">
              <a:rPr lang="en-US"/>
              <a:pPr>
                <a:defRPr/>
              </a:pPr>
              <a:t>11/2/2014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64D44DB-8A32-411E-99E0-5EFE280BCC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emf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emf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emf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jpg"/><Relationship Id="rId4" Type="http://schemas.openxmlformats.org/officeDocument/2006/relationships/image" Target="../media/image4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672" y="1387352"/>
            <a:ext cx="8209086" cy="5130679"/>
          </a:xfrm>
          <a:prstGeom prst="rect">
            <a:avLst/>
          </a:prstGeom>
        </p:spPr>
      </p:pic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1897671" y="288069"/>
            <a:ext cx="8209087" cy="673223"/>
          </a:xfrm>
        </p:spPr>
        <p:txBody>
          <a:bodyPr/>
          <a:lstStyle/>
          <a:p>
            <a:r>
              <a:rPr lang="en-US" altLang="en-US" b="1" smtClean="0"/>
              <a:t>PR</a:t>
            </a:r>
            <a:r>
              <a:rPr lang="en-US" altLang="en-US" smtClean="0"/>
              <a:t>eference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25969" y="2172187"/>
            <a:ext cx="2887663" cy="2774950"/>
          </a:xfrm>
        </p:spPr>
        <p:txBody>
          <a:bodyPr rtlCol="0">
            <a:normAutofit fontScale="92500" lnSpcReduction="10000"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Keep track of your:</a:t>
            </a:r>
          </a:p>
          <a:p>
            <a:pPr marL="342900" indent="-342900" algn="l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apps</a:t>
            </a:r>
          </a:p>
          <a:p>
            <a:pPr marL="342900" indent="-342900" algn="l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demos</a:t>
            </a:r>
          </a:p>
          <a:p>
            <a:pPr marL="342900" indent="-342900" algn="l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tutorials</a:t>
            </a:r>
          </a:p>
          <a:p>
            <a:pPr marL="342900" indent="-342900" algn="l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resources</a:t>
            </a:r>
          </a:p>
          <a:p>
            <a:pPr marL="342900" indent="-342900" algn="l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frameworks</a:t>
            </a:r>
          </a:p>
          <a:p>
            <a:pPr marL="342900" indent="-342900" algn="l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conventions</a:t>
            </a:r>
          </a:p>
        </p:txBody>
      </p:sp>
      <p:sp>
        <p:nvSpPr>
          <p:cNvPr id="2052" name="Subtitle 2"/>
          <p:cNvSpPr txBox="1">
            <a:spLocks/>
          </p:cNvSpPr>
          <p:nvPr/>
        </p:nvSpPr>
        <p:spPr bwMode="auto">
          <a:xfrm>
            <a:off x="1897671" y="820615"/>
            <a:ext cx="8209087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en-US" sz="2400"/>
              <a:t>A </a:t>
            </a:r>
            <a:r>
              <a:rPr lang="en-US" altLang="en-US" b="1"/>
              <a:t>P</a:t>
            </a:r>
            <a:r>
              <a:rPr lang="en-US" altLang="en-US"/>
              <a:t>ersonal</a:t>
            </a:r>
            <a:r>
              <a:rPr lang="en-US" altLang="en-US" sz="2400"/>
              <a:t> </a:t>
            </a:r>
            <a:r>
              <a:rPr lang="en-US" altLang="en-US" b="1"/>
              <a:t>R</a:t>
            </a:r>
            <a:r>
              <a:rPr lang="en-US" altLang="en-US"/>
              <a:t>eference</a:t>
            </a:r>
            <a:r>
              <a:rPr lang="en-US" altLang="en-US" sz="2400"/>
              <a:t> tool built with AngularJS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015" y="658812"/>
            <a:ext cx="4971881" cy="1325563"/>
          </a:xfrm>
        </p:spPr>
        <p:txBody>
          <a:bodyPr/>
          <a:lstStyle/>
          <a:p>
            <a:r>
              <a:rPr lang="en-US" smtClean="0"/>
              <a:t>Add a controller</a:t>
            </a:r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318" y="1038570"/>
            <a:ext cx="5810109" cy="3631318"/>
          </a:xfrm>
        </p:spPr>
      </p:pic>
      <p:sp>
        <p:nvSpPr>
          <p:cNvPr id="3" name="Rectangle 2"/>
          <p:cNvSpPr/>
          <p:nvPr/>
        </p:nvSpPr>
        <p:spPr>
          <a:xfrm>
            <a:off x="620388" y="3861549"/>
            <a:ext cx="429147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//index.html</a:t>
            </a:r>
          </a:p>
          <a:p>
            <a:endParaRPr lang="en-US" sz="90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 b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ng-controller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9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FirstCtrl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="text"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ng-model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="data.message"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h1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{{</a:t>
            </a:r>
            <a:r>
              <a:rPr lang="en-US" sz="90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data.message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world"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}}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h1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="{{data.message}}"&gt;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Please wrap me in a panel.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9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39073" y="2530547"/>
            <a:ext cx="425371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//main.js</a:t>
            </a:r>
          </a:p>
          <a:p>
            <a:endParaRPr lang="en-US" sz="900">
              <a:solidFill>
                <a:srgbClr val="0064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FirstCtrl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($scope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$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scope.data = { message: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"panel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62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81090" y="220123"/>
            <a:ext cx="4684287" cy="2927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7012423" y="3314972"/>
            <a:ext cx="44216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//main.js</a:t>
            </a:r>
          </a:p>
          <a:p>
            <a:endParaRPr lang="en-US" sz="900">
              <a:solidFill>
                <a:srgbClr val="0064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myApp.factory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'Data'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() {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message: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"I'm data from a service"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});</a:t>
            </a:r>
          </a:p>
          <a:p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FirstCtrl($scope, Data) {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$scope.data = Data;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SecondCtrl($scope, Data) {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$scope.data = 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$scope.reversedMessage =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() {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$scope.data.message.split(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""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).reverse().join(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""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ThirdCtrl($scope, Data) {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$scope.data = 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$scope.reversedMessage =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(message) {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9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//remove the dependency on passing along scope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message.split(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""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).reverse().join(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""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Rectangle 9"/>
          <p:cNvSpPr/>
          <p:nvPr/>
        </p:nvSpPr>
        <p:spPr>
          <a:xfrm>
            <a:off x="784926" y="3452537"/>
            <a:ext cx="427259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//</a:t>
            </a:r>
            <a:r>
              <a:rPr lang="en-US" sz="90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index.html</a:t>
            </a:r>
          </a:p>
          <a:p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</a:p>
          <a:p>
            <a:r>
              <a:rPr lang="en-US" sz="9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ng-controller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="FirstCtrl"&gt;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="text"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ng-model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="data.message"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h1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{{</a:t>
            </a:r>
            <a:r>
              <a:rPr lang="en-US" sz="90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data.message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}}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h1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ng-controller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="SecondCtrl"&gt;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="text"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ng-model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="data.message"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h1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{{</a:t>
            </a:r>
            <a:r>
              <a:rPr lang="en-US" sz="90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reversedMessage()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}}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h1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ng-controller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="ThirdCtrl"&gt;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="text"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ng-model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="data.message"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h1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{{</a:t>
            </a:r>
            <a:r>
              <a:rPr lang="en-US" sz="90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reversedMessage(data.message)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}}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h1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4926" y="560577"/>
            <a:ext cx="564824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Creating a factory</a:t>
            </a:r>
          </a:p>
          <a:p>
            <a:endParaRPr lang="en-US" sz="2800"/>
          </a:p>
          <a:p>
            <a:r>
              <a:rPr lang="en-US" sz="2800" smtClean="0"/>
              <a:t>Adding a method to the controller</a:t>
            </a:r>
          </a:p>
          <a:p>
            <a:endParaRPr lang="en-US" sz="2800"/>
          </a:p>
          <a:p>
            <a:r>
              <a:rPr lang="en-US" sz="2800" smtClean="0"/>
              <a:t>Passing parameters into the method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81322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890961" cy="1325563"/>
          </a:xfrm>
        </p:spPr>
        <p:txBody>
          <a:bodyPr/>
          <a:lstStyle/>
          <a:p>
            <a:r>
              <a:rPr lang="en-US" smtClean="0"/>
              <a:t>Tying a View and Controller together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316" y="365125"/>
            <a:ext cx="5181600" cy="3238500"/>
          </a:xfrm>
        </p:spPr>
      </p:pic>
      <p:sp>
        <p:nvSpPr>
          <p:cNvPr id="4" name="Rectangle 3"/>
          <p:cNvSpPr/>
          <p:nvPr/>
        </p:nvSpPr>
        <p:spPr>
          <a:xfrm>
            <a:off x="405582" y="4171759"/>
            <a:ext cx="11360237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//main.js</a:t>
            </a:r>
            <a:endParaRPr lang="en-US" sz="900" b="1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myApp.factory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900" b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'Resources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() {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Resources = {};</a:t>
            </a:r>
          </a:p>
          <a:p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9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//json data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Resources = [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{ id: 1, title: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'60ish Minutes'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author: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'Dan Wahlin'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url: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'http:www.blahblah.com'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type: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'video'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summary: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'The summary goes here...'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},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{ id: 2, title: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'Angular'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author: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'Lukas Ruebbelke'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url: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'https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://</a:t>
            </a:r>
            <a:r>
              <a:rPr lang="en-US" sz="90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egghead.io/series/angularjs-app'</a:t>
            </a:r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type: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'blog'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summary: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'The summary goes here...'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},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];</a:t>
            </a:r>
          </a:p>
          <a:p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Resources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});</a:t>
            </a:r>
          </a:p>
          <a:p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ResourcesCtrl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($scope, Resources) {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$scope.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resources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Resources;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163217" y="2125274"/>
            <a:ext cx="39203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900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sz="90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index.html </a:t>
            </a:r>
            <a:endParaRPr lang="en-US" sz="900" smtClean="0">
              <a:solidFill>
                <a:srgbClr val="0064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9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ng-controller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9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ResourcesCtrl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table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="table"&gt;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sz="9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ng-repeat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="resource in resources"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td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{{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resource.title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}}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td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...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table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2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886" y="373217"/>
            <a:ext cx="4777673" cy="1325563"/>
          </a:xfrm>
        </p:spPr>
        <p:txBody>
          <a:bodyPr/>
          <a:lstStyle/>
          <a:p>
            <a:r>
              <a:rPr lang="en-US" smtClean="0"/>
              <a:t>Iterating with the ng-repeat Directive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32" b="4268"/>
          <a:stretch/>
        </p:blipFill>
        <p:spPr>
          <a:xfrm>
            <a:off x="5640068" y="545526"/>
            <a:ext cx="6189482" cy="4989426"/>
          </a:xfrm>
        </p:spPr>
      </p:pic>
      <p:sp>
        <p:nvSpPr>
          <p:cNvPr id="4" name="Rectangle 3"/>
          <p:cNvSpPr/>
          <p:nvPr/>
        </p:nvSpPr>
        <p:spPr>
          <a:xfrm>
            <a:off x="630610" y="2628083"/>
            <a:ext cx="476677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//index.html</a:t>
            </a:r>
          </a:p>
          <a:p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9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ng-controller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="ResourcesCtrl"&gt;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table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="table"&gt;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Title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Url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Author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Summary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 b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ng-repeat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="resource in resources"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td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{{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resource.title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}}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td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td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{{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resource.url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}}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td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td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{{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resource.author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}}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td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td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{{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resource.type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}}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td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td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{{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resource.summary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}}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td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table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endParaRPr lang="en-US" sz="90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9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br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9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span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Number of Resources: 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{{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resources.length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}}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span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/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9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br</a:t>
            </a:r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/&gt;</a:t>
            </a:r>
          </a:p>
          <a:p>
            <a:pPr lvl="0"/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90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90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36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292" y="462229"/>
            <a:ext cx="4890961" cy="1325563"/>
          </a:xfrm>
        </p:spPr>
        <p:txBody>
          <a:bodyPr/>
          <a:lstStyle/>
          <a:p>
            <a:r>
              <a:rPr lang="en-US" smtClean="0"/>
              <a:t>Sorting and </a:t>
            </a:r>
            <a:br>
              <a:rPr lang="en-US" smtClean="0"/>
            </a:br>
            <a:r>
              <a:rPr lang="en-US" smtClean="0"/>
              <a:t>Formatting Data</a:t>
            </a:r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257" y="462228"/>
            <a:ext cx="3527119" cy="5897807"/>
          </a:xfrm>
        </p:spPr>
      </p:pic>
      <p:sp>
        <p:nvSpPr>
          <p:cNvPr id="4" name="Rectangle 3"/>
          <p:cNvSpPr/>
          <p:nvPr/>
        </p:nvSpPr>
        <p:spPr>
          <a:xfrm>
            <a:off x="579929" y="2395284"/>
            <a:ext cx="6096000" cy="27238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sz="900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sz="90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index.html</a:t>
            </a:r>
          </a:p>
          <a:p>
            <a:r>
              <a:rPr lang="en-US" sz="9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ng-controller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="ResourcesCtrl"&gt;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table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="table"&gt;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Title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Url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Author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Summary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ng-repeat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="resource in resources | </a:t>
            </a:r>
            <a:r>
              <a:rPr lang="en-US" sz="9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orderBy:'title</a:t>
            </a:r>
            <a:r>
              <a:rPr lang="en-US" sz="9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</a:t>
            </a:r>
            <a:r>
              <a:rPr lang="en-US" sz="9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td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{{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resource.title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}}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td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td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{{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resource.url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}}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td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td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{{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resource.author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}}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td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td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{{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 smtClean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resource.type </a:t>
            </a:r>
            <a:r>
              <a:rPr lang="en-US" sz="9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 </a:t>
            </a:r>
            <a:r>
              <a:rPr lang="en-US" sz="9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uppercase</a:t>
            </a:r>
            <a:r>
              <a:rPr lang="en-US" sz="900" b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}}</a:t>
            </a:r>
            <a:r>
              <a:rPr lang="en-US" sz="9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td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td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{{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resource.summary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}}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td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table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32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753396" cy="1325563"/>
          </a:xfrm>
        </p:spPr>
        <p:txBody>
          <a:bodyPr/>
          <a:lstStyle/>
          <a:p>
            <a:r>
              <a:rPr lang="en-US" smtClean="0"/>
              <a:t>Filtering Data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33" y="456140"/>
            <a:ext cx="5912118" cy="3695074"/>
          </a:xfrm>
        </p:spPr>
      </p:pic>
      <p:sp>
        <p:nvSpPr>
          <p:cNvPr id="4" name="Rectangle 3"/>
          <p:cNvSpPr/>
          <p:nvPr/>
        </p:nvSpPr>
        <p:spPr>
          <a:xfrm>
            <a:off x="250853" y="2491445"/>
            <a:ext cx="6862046" cy="410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9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Title 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Filter: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="text"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ng-model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9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resourcesFilter.title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"/&gt;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9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Author 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Filter: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="text"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ng-model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9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resourcesFilter.author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9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All columns Filter: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="text"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ng-model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9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resourcesFilter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.$"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ng-controller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="ResourcesCtrl"&gt;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table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="table"&gt;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Title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Url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Author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Summary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ng-repeat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="resource in resources | </a:t>
            </a:r>
            <a:r>
              <a:rPr lang="en-US" sz="9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filter:resourcesFilter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| orderBy:'title' "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td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{{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resource.</a:t>
            </a:r>
            <a:r>
              <a:rPr lang="en-US" sz="900" b="1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title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}}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td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td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{{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resource.url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}}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td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td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{{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resource.</a:t>
            </a:r>
            <a:r>
              <a:rPr lang="en-US" sz="900" b="1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author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}}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td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td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{{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 smtClean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resource.type | uppercase </a:t>
            </a:r>
            <a:r>
              <a:rPr lang="en-US" sz="900" b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}}</a:t>
            </a:r>
            <a:r>
              <a:rPr lang="en-US" sz="9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td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td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{{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 smtClean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resource.summary </a:t>
            </a:r>
            <a:r>
              <a:rPr lang="en-US" sz="900" b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}}</a:t>
            </a:r>
            <a:r>
              <a:rPr lang="en-US" sz="9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td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sz="9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table</a:t>
            </a:r>
            <a:r>
              <a:rPr lang="en-US" sz="9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9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36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698" y="494760"/>
            <a:ext cx="5984522" cy="51603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722" y="1189529"/>
            <a:ext cx="4823859" cy="492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1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481207" y="553135"/>
            <a:ext cx="4053409" cy="247328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739816" y="173453"/>
            <a:ext cx="2325409" cy="2374597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831660" y="3457249"/>
            <a:ext cx="6096000" cy="2862322"/>
            <a:chOff x="5418966" y="3450214"/>
            <a:chExt cx="6096000" cy="2862322"/>
          </a:xfrm>
        </p:grpSpPr>
        <p:sp>
          <p:nvSpPr>
            <p:cNvPr id="7" name="Rectangle 6"/>
            <p:cNvSpPr/>
            <p:nvPr/>
          </p:nvSpPr>
          <p:spPr>
            <a:xfrm>
              <a:off x="5418966" y="3450214"/>
              <a:ext cx="6096000" cy="286232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90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//app.js</a:t>
              </a:r>
              <a:br>
                <a:rPr lang="en-US" sz="90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</a:br>
              <a:r>
                <a:rPr lang="en-US" sz="90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/>
              </a:r>
              <a:br>
                <a:rPr lang="en-US" sz="90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</a:br>
              <a:endPara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endPara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endPara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endPara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endPara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endPara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endPara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endPara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endPara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endPara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endPara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endPara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endPara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endPara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endPara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endPara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r>
                <a:rPr lang="en-US" sz="90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//index.html</a:t>
              </a:r>
            </a:p>
            <a:p>
              <a:r>
                <a:rPr lang="en-US" sz="90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&lt;</a:t>
              </a:r>
              <a:r>
                <a:rPr lang="en-US" sz="900">
                  <a:solidFill>
                    <a:srgbClr val="8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html</a:t>
              </a:r>
              <a:r>
                <a:rPr lang="en-US" sz="90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900">
                  <a:solidFill>
                    <a:srgbClr val="FF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data-ng-app</a:t>
              </a:r>
              <a:r>
                <a:rPr lang="en-US" sz="90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="prefApp"&gt;</a:t>
              </a:r>
              <a:endPara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23754" y="3818386"/>
              <a:ext cx="5686425" cy="1762125"/>
            </a:xfrm>
            <a:prstGeom prst="rect">
              <a:avLst/>
            </a:prstGeom>
          </p:spPr>
        </p:pic>
      </p:grpSp>
      <p:pic>
        <p:nvPicPr>
          <p:cNvPr id="10" name="Content Placeholder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1198" y="173453"/>
            <a:ext cx="4938165" cy="3086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Content Placeholder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234669" y="3418073"/>
            <a:ext cx="5181600" cy="319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578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167162" y="524366"/>
            <a:ext cx="4260060" cy="17264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749527" y="173453"/>
            <a:ext cx="2270860" cy="231889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847843" y="2920291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sz="90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articlesFactory.js</a:t>
            </a:r>
          </a:p>
          <a:p>
            <a:endParaRPr lang="en-US" sz="90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articlesFactory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($http) {</a:t>
            </a:r>
          </a:p>
          <a:p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factory = {};</a:t>
            </a:r>
          </a:p>
          <a:p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9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//articles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factory.getArticles =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() {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9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just return the promise, let controller handle errors and process data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$http.get(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'/articles'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};</a:t>
            </a:r>
          </a:p>
          <a:p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factory.getArticle =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(articleId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factory.deleteArticle =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(articleId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9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//resources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factory.getResources =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factory;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};</a:t>
            </a:r>
          </a:p>
          <a:p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articlesFactory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.$inject = [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'$http'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];</a:t>
            </a:r>
          </a:p>
          <a:p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angular.module(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'prefApp'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factory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900" b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'articlesFactory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articlesFactory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}());</a:t>
            </a:r>
            <a:endParaRPr lang="en-US"/>
          </a:p>
        </p:txBody>
      </p:sp>
      <p:pic>
        <p:nvPicPr>
          <p:cNvPr id="10" name="Content Placeholder 5" descr="inlineImage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38" y="331129"/>
            <a:ext cx="4498623" cy="3376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5"/>
          <a:srcRect r="2973" b="3236"/>
          <a:stretch/>
        </p:blipFill>
        <p:spPr>
          <a:xfrm>
            <a:off x="686032" y="3788127"/>
            <a:ext cx="3432814" cy="266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4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6795"/>
          <a:stretch/>
        </p:blipFill>
        <p:spPr>
          <a:xfrm>
            <a:off x="279159" y="2581549"/>
            <a:ext cx="4474861" cy="3858283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23673" y="2724984"/>
            <a:ext cx="4988998" cy="3123177"/>
          </a:xfrm>
          <a:prstGeom prst="rect">
            <a:avLst/>
          </a:prstGeom>
        </p:spPr>
      </p:pic>
      <p:pic>
        <p:nvPicPr>
          <p:cNvPr id="7" name="Content Placeholder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9" b="19467"/>
          <a:stretch/>
        </p:blipFill>
        <p:spPr bwMode="auto">
          <a:xfrm>
            <a:off x="4782358" y="2831452"/>
            <a:ext cx="2076700" cy="2563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/>
          <p:cNvPicPr>
            <a:picLocks noChangeAspect="1"/>
          </p:cNvPicPr>
          <p:nvPr/>
        </p:nvPicPr>
        <p:blipFill rotWithShape="1">
          <a:blip r:embed="rId5"/>
          <a:srcRect t="20664" r="4110" b="5140"/>
          <a:stretch/>
        </p:blipFill>
        <p:spPr bwMode="auto">
          <a:xfrm>
            <a:off x="3667472" y="138130"/>
            <a:ext cx="4306473" cy="2055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542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7524" y="186106"/>
            <a:ext cx="4454926" cy="841571"/>
          </a:xfrm>
        </p:spPr>
        <p:txBody>
          <a:bodyPr/>
          <a:lstStyle/>
          <a:p>
            <a:r>
              <a:rPr lang="en-US" smtClean="0"/>
              <a:t>Learning AngularJS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189" y="1027677"/>
            <a:ext cx="5591596" cy="5591596"/>
          </a:xfrm>
        </p:spPr>
      </p:pic>
    </p:spTree>
    <p:extLst>
      <p:ext uri="{BB962C8B-B14F-4D97-AF65-F5344CB8AC3E}">
        <p14:creationId xmlns:p14="http://schemas.microsoft.com/office/powerpoint/2010/main" val="378231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78521" y="3387794"/>
            <a:ext cx="4915238" cy="3205757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40" y="213379"/>
            <a:ext cx="4889612" cy="3056008"/>
          </a:xfrm>
        </p:spPr>
      </p:pic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4"/>
          <a:srcRect t="20664" r="4110" b="5140"/>
          <a:stretch/>
        </p:blipFill>
        <p:spPr bwMode="auto">
          <a:xfrm>
            <a:off x="6815273" y="81485"/>
            <a:ext cx="4306473" cy="2055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7102110" y="3387794"/>
            <a:ext cx="4267200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//values.js</a:t>
            </a:r>
            <a:endParaRPr lang="en-US" sz="90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angular.module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'prefApp'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'appSettings'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{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title: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'PReference Application'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});</a:t>
            </a:r>
          </a:p>
          <a:p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constant() is available in the config()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value() is not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angular.module(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'prefApp'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constant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'appSettings'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{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version: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'1.0'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});</a:t>
            </a:r>
          </a:p>
          <a:p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900" smtClean="0">
              <a:solidFill>
                <a:srgbClr val="0064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//allarticles.html</a:t>
            </a:r>
          </a:p>
          <a:p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h2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{{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appSettings.title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}}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h2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64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</a:p>
          <a:p>
            <a:r>
              <a:rPr lang="en-US" sz="9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footer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Version: 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{{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appSettings.version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}}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footer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6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640148" y="3318856"/>
            <a:ext cx="638461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//ArticlesController.js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() {</a:t>
            </a:r>
          </a:p>
          <a:p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ArticlesController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($scope, $log, $window, 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articlesFactory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appSettings) {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init() {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articlesFactory.getArticles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.success(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(articles) {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$scope.articles = articles;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})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.error(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(data, status, headers, config) {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$log.log(data.error +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status);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});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</a:t>
            </a:r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...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 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ArticlesController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.$inject = [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'$scope'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'$log'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'$window'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'articlesFactory'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'appSettings'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];</a:t>
            </a:r>
          </a:p>
          <a:p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angular.module(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'prefApp</a:t>
            </a:r>
            <a:r>
              <a:rPr lang="en-US" sz="90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controller(</a:t>
            </a:r>
            <a:r>
              <a:rPr lang="en-US" sz="900" b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'ArticlesController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ArticlesController</a:t>
            </a:r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}());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44056" y="3390342"/>
            <a:ext cx="2403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using the $http Service</a:t>
            </a:r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85864" y="3575008"/>
            <a:ext cx="6096000" cy="2909044"/>
            <a:chOff x="169680" y="3266219"/>
            <a:chExt cx="6096000" cy="2909044"/>
          </a:xfrm>
        </p:grpSpPr>
        <p:grpSp>
          <p:nvGrpSpPr>
            <p:cNvPr id="4" name="Group 3"/>
            <p:cNvGrpSpPr/>
            <p:nvPr/>
          </p:nvGrpSpPr>
          <p:grpSpPr>
            <a:xfrm>
              <a:off x="169680" y="3266219"/>
              <a:ext cx="6096000" cy="2909044"/>
              <a:chOff x="169680" y="3244544"/>
              <a:chExt cx="6096000" cy="2909044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169680" y="3568265"/>
                <a:ext cx="6096000" cy="258532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900">
                    <a:solidFill>
                      <a:srgbClr val="008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//</a:t>
                </a:r>
                <a:r>
                  <a:rPr lang="en-US" sz="900" smtClean="0">
                    <a:solidFill>
                      <a:srgbClr val="008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articlesFactory.js</a:t>
                </a:r>
                <a:endParaRPr lang="en-US" sz="900" smtClean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</a:endParaRPr>
              </a:p>
              <a:p>
                <a:r>
                  <a:rPr lang="en-US" sz="900" smtClean="0">
                    <a:solidFill>
                      <a:srgbClr val="0000FF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var</a:t>
                </a:r>
                <a:r>
                  <a:rPr lang="en-US" sz="900" smtClean="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 </a:t>
                </a:r>
                <a:r>
                  <a:rPr lang="en-US" sz="900" b="1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articlesFactory</a:t>
                </a:r>
                <a:r>
                  <a:rPr lang="en-US" sz="90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 = </a:t>
                </a:r>
                <a:r>
                  <a:rPr lang="en-US" sz="900">
                    <a:solidFill>
                      <a:srgbClr val="0000FF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function</a:t>
                </a:r>
                <a:r>
                  <a:rPr lang="en-US" sz="90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 ($http) {</a:t>
                </a:r>
              </a:p>
              <a:p>
                <a:endParaRPr lang="en-US" sz="90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endParaRPr>
              </a:p>
              <a:p>
                <a:r>
                  <a:rPr lang="en-US" sz="900" smtClean="0">
                    <a:solidFill>
                      <a:srgbClr val="0000FF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var</a:t>
                </a:r>
                <a:r>
                  <a:rPr lang="en-US" sz="900" smtClean="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 </a:t>
                </a:r>
                <a:r>
                  <a:rPr lang="en-US" sz="90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factory = {};</a:t>
                </a:r>
              </a:p>
              <a:p>
                <a:endParaRPr lang="en-US" sz="90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endParaRPr>
              </a:p>
              <a:p>
                <a:r>
                  <a:rPr lang="en-US" sz="90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        </a:t>
                </a:r>
                <a:r>
                  <a:rPr lang="en-US" sz="900">
                    <a:solidFill>
                      <a:srgbClr val="008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//articles</a:t>
                </a:r>
                <a:endParaRPr lang="en-US" sz="90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endParaRPr>
              </a:p>
              <a:p>
                <a:r>
                  <a:rPr lang="en-US" sz="90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        </a:t>
                </a:r>
                <a:r>
                  <a:rPr lang="en-US" sz="900" b="1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factory.getArticles</a:t>
                </a:r>
                <a:r>
                  <a:rPr lang="en-US" sz="90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 = </a:t>
                </a:r>
                <a:r>
                  <a:rPr lang="en-US" sz="900">
                    <a:solidFill>
                      <a:srgbClr val="0000FF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function</a:t>
                </a:r>
                <a:r>
                  <a:rPr lang="en-US" sz="90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 () {</a:t>
                </a:r>
              </a:p>
              <a:p>
                <a:r>
                  <a:rPr lang="en-US" sz="90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            </a:t>
                </a:r>
                <a:r>
                  <a:rPr lang="en-US" sz="900">
                    <a:solidFill>
                      <a:srgbClr val="008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// just return the promise, let controller handle errors and process data</a:t>
                </a:r>
                <a:endParaRPr lang="en-US" sz="90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endParaRPr>
              </a:p>
              <a:p>
                <a:r>
                  <a:rPr lang="en-US" sz="90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            </a:t>
                </a:r>
                <a:r>
                  <a:rPr lang="en-US" sz="900">
                    <a:solidFill>
                      <a:srgbClr val="0000FF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return</a:t>
                </a:r>
                <a:r>
                  <a:rPr lang="en-US" sz="90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 $http.get(</a:t>
                </a:r>
                <a:r>
                  <a:rPr lang="en-US" sz="900">
                    <a:solidFill>
                      <a:srgbClr val="A31515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'/articles'</a:t>
                </a:r>
                <a:r>
                  <a:rPr lang="en-US" sz="90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);</a:t>
                </a:r>
              </a:p>
              <a:p>
                <a:r>
                  <a:rPr lang="en-US" sz="90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        </a:t>
                </a:r>
                <a:r>
                  <a:rPr lang="en-US" sz="900" smtClean="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};</a:t>
                </a:r>
                <a:endParaRPr lang="en-US" sz="90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endParaRPr>
              </a:p>
              <a:p>
                <a:r>
                  <a:rPr lang="en-US" sz="90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        </a:t>
                </a:r>
                <a:r>
                  <a:rPr lang="en-US" sz="900" smtClean="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...</a:t>
                </a:r>
                <a:endParaRPr lang="en-US" sz="90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endParaRPr>
              </a:p>
              <a:p>
                <a:r>
                  <a:rPr lang="en-US" sz="900" smtClean="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        </a:t>
                </a:r>
                <a:r>
                  <a:rPr lang="en-US" sz="900">
                    <a:solidFill>
                      <a:srgbClr val="0000FF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return</a:t>
                </a:r>
                <a:r>
                  <a:rPr lang="en-US" sz="90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 factory;</a:t>
                </a:r>
              </a:p>
              <a:p>
                <a:r>
                  <a:rPr lang="en-US" sz="90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    };</a:t>
                </a:r>
              </a:p>
              <a:p>
                <a:endParaRPr lang="en-US" sz="90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endParaRPr>
              </a:p>
              <a:p>
                <a:r>
                  <a:rPr lang="en-US" sz="90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    </a:t>
                </a:r>
                <a:r>
                  <a:rPr lang="en-US" sz="900" b="1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articlesFactory</a:t>
                </a:r>
                <a:r>
                  <a:rPr lang="en-US" sz="90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.$inject = [</a:t>
                </a:r>
                <a:r>
                  <a:rPr lang="en-US" sz="900">
                    <a:solidFill>
                      <a:srgbClr val="A31515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'$http'</a:t>
                </a:r>
                <a:r>
                  <a:rPr lang="en-US" sz="90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];</a:t>
                </a:r>
              </a:p>
              <a:p>
                <a:endParaRPr lang="en-US" sz="90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endParaRPr>
              </a:p>
              <a:p>
                <a:r>
                  <a:rPr lang="en-US" sz="90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    angular.module(</a:t>
                </a:r>
                <a:r>
                  <a:rPr lang="en-US" sz="900">
                    <a:solidFill>
                      <a:srgbClr val="A31515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'prefApp'</a:t>
                </a:r>
                <a:r>
                  <a:rPr lang="en-US" sz="90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).</a:t>
                </a:r>
                <a:r>
                  <a:rPr lang="en-US" sz="900" b="1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factory</a:t>
                </a:r>
                <a:r>
                  <a:rPr lang="en-US" sz="90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(</a:t>
                </a:r>
                <a:r>
                  <a:rPr lang="en-US" sz="900" b="1">
                    <a:solidFill>
                      <a:srgbClr val="A31515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'articlesFactory</a:t>
                </a:r>
                <a:r>
                  <a:rPr lang="en-US" sz="900">
                    <a:solidFill>
                      <a:srgbClr val="A31515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'</a:t>
                </a:r>
                <a:r>
                  <a:rPr lang="en-US" sz="90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, </a:t>
                </a:r>
                <a:r>
                  <a:rPr lang="en-US" sz="900" b="1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articlesFactory</a:t>
                </a:r>
                <a:r>
                  <a:rPr lang="en-US" sz="90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);</a:t>
                </a:r>
              </a:p>
              <a:p>
                <a:r>
                  <a:rPr lang="en-US" sz="90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}());</a:t>
                </a:r>
                <a:endParaRPr lang="en-US"/>
              </a:p>
            </p:txBody>
          </p:sp>
          <p:pic>
            <p:nvPicPr>
              <p:cNvPr id="9" name="Content Placeholder 4"/>
              <p:cNvPicPr>
                <a:picLocks noChangeAspect="1"/>
              </p:cNvPicPr>
              <p:nvPr/>
            </p:nvPicPr>
            <p:blipFill rotWithShape="1">
              <a:blip r:embed="rId2"/>
              <a:srcRect l="44754" t="48552" r="25432" b="35308"/>
              <a:stretch/>
            </p:blipFill>
            <p:spPr bwMode="auto">
              <a:xfrm>
                <a:off x="2949706" y="4976434"/>
                <a:ext cx="1432292" cy="5745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Content Placeholder 4"/>
              <p:cNvPicPr>
                <a:picLocks noChangeAspect="1"/>
              </p:cNvPicPr>
              <p:nvPr/>
            </p:nvPicPr>
            <p:blipFill rotWithShape="1">
              <a:blip r:embed="rId2"/>
              <a:srcRect l="68341" t="10875" r="1340" b="75652"/>
              <a:stretch/>
            </p:blipFill>
            <p:spPr bwMode="auto">
              <a:xfrm>
                <a:off x="2489397" y="3244544"/>
                <a:ext cx="1456566" cy="4796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513"/>
            <a:stretch/>
          </p:blipFill>
          <p:spPr>
            <a:xfrm>
              <a:off x="4055476" y="3702604"/>
              <a:ext cx="836973" cy="790998"/>
            </a:xfrm>
            <a:prstGeom prst="rect">
              <a:avLst/>
            </a:prstGeom>
          </p:spPr>
        </p:pic>
      </p:grpSp>
      <p:pic>
        <p:nvPicPr>
          <p:cNvPr id="13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62232" t="45742" r="5037" b="38434"/>
          <a:stretch/>
        </p:blipFill>
        <p:spPr>
          <a:xfrm>
            <a:off x="8601835" y="3770889"/>
            <a:ext cx="1456566" cy="445062"/>
          </a:xfrm>
          <a:prstGeom prst="rect">
            <a:avLst/>
          </a:prstGeom>
        </p:spPr>
      </p:pic>
      <p:pic>
        <p:nvPicPr>
          <p:cNvPr id="14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63" y="181822"/>
            <a:ext cx="4003751" cy="3145804"/>
          </a:xfrm>
        </p:spPr>
      </p:pic>
      <p:sp>
        <p:nvSpPr>
          <p:cNvPr id="16" name="TextBox 15"/>
          <p:cNvSpPr txBox="1"/>
          <p:nvPr/>
        </p:nvSpPr>
        <p:spPr>
          <a:xfrm>
            <a:off x="6354438" y="2177900"/>
            <a:ext cx="46183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accessing the $http Response Data</a:t>
            </a:r>
          </a:p>
          <a:p>
            <a:pPr marL="285750" indent="-285750">
              <a:buFontTx/>
              <a:buChar char="-"/>
            </a:pPr>
            <a:r>
              <a:rPr lang="en-US" sz="1600" smtClean="0"/>
              <a:t>relies on $q service’s deferred/promise APIs</a:t>
            </a:r>
          </a:p>
          <a:p>
            <a:pPr marL="285750" indent="-285750">
              <a:buFontTx/>
              <a:buChar char="-"/>
            </a:pPr>
            <a:r>
              <a:rPr lang="en-US" sz="1600" smtClean="0"/>
              <a:t>access data by calling then() or success()/error()</a:t>
            </a:r>
            <a:endParaRPr lang="en-US" sz="160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636736" y="413848"/>
            <a:ext cx="7064347" cy="1325563"/>
          </a:xfrm>
        </p:spPr>
        <p:txBody>
          <a:bodyPr/>
          <a:lstStyle/>
          <a:p>
            <a:r>
              <a:rPr lang="en-US" sz="4000" smtClean="0"/>
              <a:t>Getting Data from a REST-like API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362362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1467" y="3921752"/>
            <a:ext cx="4577580" cy="260288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885434" y="149177"/>
            <a:ext cx="1985581" cy="20275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356927" y="2066446"/>
            <a:ext cx="651408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//ArticlesController.js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() {</a:t>
            </a:r>
          </a:p>
          <a:p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ArticlesController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($scope, $log, $window, articlesFactory, appSettings) {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$scope.sortBy =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'name'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$scope.reverse =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$scope.articles = [];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$scope.appSettings = appSettings;</a:t>
            </a:r>
          </a:p>
          <a:p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init() {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articlesFactory.getArticles()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.success(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(articles) {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$scope.articles = articles;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})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.error(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(data, status, headers, config) {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$log.log(data.error +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status);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});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</a:p>
          <a:p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init();</a:t>
            </a:r>
          </a:p>
          <a:p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$scope.doSort =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(propName) {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$scope.sortBy = propName;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$scope.reverse = !$scope.reverse;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};</a:t>
            </a:r>
          </a:p>
          <a:p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$scope.deleteArticle =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(articleId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{};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 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ArticlesController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.$inject = [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'$scope'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'$log'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'$window'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'articlesFactory'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'appSettings'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];</a:t>
            </a:r>
          </a:p>
          <a:p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angular.module(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'prefApp</a:t>
            </a:r>
            <a:r>
              <a:rPr lang="en-US" sz="90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controller(</a:t>
            </a:r>
            <a:r>
              <a:rPr lang="en-US" sz="900" b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'ArticlesController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ArticlesController</a:t>
            </a:r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}());</a:t>
            </a:r>
            <a:endParaRPr lang="en-US"/>
          </a:p>
        </p:txBody>
      </p:sp>
      <p:pic>
        <p:nvPicPr>
          <p:cNvPr id="7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67" y="272263"/>
            <a:ext cx="4577580" cy="3433185"/>
          </a:xfrm>
        </p:spPr>
      </p:pic>
    </p:spTree>
    <p:extLst>
      <p:ext uri="{BB962C8B-B14F-4D97-AF65-F5344CB8AC3E}">
        <p14:creationId xmlns:p14="http://schemas.microsoft.com/office/powerpoint/2010/main" val="341433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886" y="745450"/>
            <a:ext cx="4340703" cy="1325563"/>
          </a:xfrm>
        </p:spPr>
        <p:txBody>
          <a:bodyPr/>
          <a:lstStyle/>
          <a:p>
            <a:r>
              <a:rPr lang="en-US" sz="3200" smtClean="0"/>
              <a:t>Dealing with minification</a:t>
            </a:r>
            <a:r>
              <a:rPr lang="en-US" sz="2400" smtClean="0"/>
              <a:t/>
            </a:r>
            <a:br>
              <a:rPr lang="en-US" sz="2400" smtClean="0"/>
            </a:br>
            <a:r>
              <a:rPr lang="en-US" sz="2400" smtClean="0"/>
              <a:t>- $inject</a:t>
            </a:r>
            <a:br>
              <a:rPr lang="en-US" sz="2400" smtClean="0"/>
            </a:br>
            <a:r>
              <a:rPr lang="en-US" sz="2400" smtClean="0"/>
              <a:t>- using the ‘single quotes‘</a:t>
            </a:r>
            <a:endParaRPr lang="en-US" sz="240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06" y="2511517"/>
            <a:ext cx="5043361" cy="3152101"/>
          </a:xfrm>
        </p:spPr>
      </p:pic>
      <p:sp>
        <p:nvSpPr>
          <p:cNvPr id="7" name="Rectangle 6"/>
          <p:cNvSpPr/>
          <p:nvPr/>
        </p:nvSpPr>
        <p:spPr>
          <a:xfrm>
            <a:off x="5621268" y="4186290"/>
            <a:ext cx="65140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//ArticlesController.js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() {</a:t>
            </a:r>
          </a:p>
          <a:p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ArticlesController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($scope, $log, $window, articlesFactory, appSettings) 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 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ArticlesController.$inject = 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900" b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'$scope'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900" b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'$log'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900" b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'$window'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900" b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'articlesFactory'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900" b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'appSettings'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angular.module(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'prefApp</a:t>
            </a:r>
            <a:r>
              <a:rPr lang="en-US" sz="90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controller(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'ArticlesController'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ArticlesController</a:t>
            </a:r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}());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21268" y="1288105"/>
            <a:ext cx="6096000" cy="24468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sz="90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articlesFactory.js</a:t>
            </a:r>
            <a:endParaRPr lang="en-US" sz="90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articlesFactory =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($http) 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factory = {};</a:t>
            </a:r>
          </a:p>
          <a:p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9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//articles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factory.getArticles =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() {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9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just return the promise, let controller handle errors and process data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$http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.get(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'/articles'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};</a:t>
            </a:r>
          </a:p>
          <a:p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...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};</a:t>
            </a:r>
          </a:p>
          <a:p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articlesFactory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.$inject = [</a:t>
            </a:r>
            <a:r>
              <a:rPr lang="en-US" sz="900" b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'$http'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];</a:t>
            </a:r>
          </a:p>
          <a:p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angular.module(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'prefApp'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).factory(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'articlesFactory'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articlesFactory);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}());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49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7287"/>
          <a:stretch/>
        </p:blipFill>
        <p:spPr>
          <a:xfrm>
            <a:off x="734352" y="4257109"/>
            <a:ext cx="3978593" cy="1298105"/>
          </a:xfrm>
          <a:prstGeom prst="rect">
            <a:avLst/>
          </a:prstGeom>
        </p:spPr>
      </p:pic>
      <p:pic>
        <p:nvPicPr>
          <p:cNvPr id="5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783271" y="84441"/>
            <a:ext cx="2095837" cy="214016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312805" y="2530623"/>
            <a:ext cx="5566303" cy="410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90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sz="900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articleController.js </a:t>
            </a:r>
            <a:endParaRPr lang="en-US" sz="900">
              <a:solidFill>
                <a:srgbClr val="0064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ArticleController($scope, $routeParams, articlesFactory) {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articleId = $routeParams.articleId;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$scope.article 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init() {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articlesFactory.getArticle(articleId)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.success(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(article) {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$scope.article 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article;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})</a:t>
            </a:r>
            <a:endParaRPr lang="en-US" sz="900">
              <a:solidFill>
                <a:srgbClr val="0064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900" smtClean="0">
              <a:solidFill>
                <a:srgbClr val="0064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//article.html </a:t>
            </a:r>
          </a:p>
          <a:p>
            <a:r>
              <a:rPr lang="en-US" sz="9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h2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{{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 b="1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article.</a:t>
            </a:r>
            <a:r>
              <a:rPr lang="en-US" sz="90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title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}}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h2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span</a:t>
            </a:r>
            <a:r>
              <a:rPr lang="en-US" sz="9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900" b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{{</a:t>
            </a:r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 b="1" smtClean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article.</a:t>
            </a:r>
            <a:r>
              <a:rPr lang="en-US" sz="900" smtClean="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summary</a:t>
            </a:r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 b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}}</a:t>
            </a:r>
            <a:r>
              <a:rPr lang="en-US" sz="9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span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my-tabs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90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&lt;!--Main--&gt;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my-pane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title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="Main"&gt;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="MainTab"&gt;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br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="ArticleContent"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style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90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width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90%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sz="90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left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table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="table table-bordered"&gt;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td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colspan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="2"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height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="500px"&gt;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{{</a:t>
            </a:r>
            <a:r>
              <a:rPr lang="en-US" sz="900" b="1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article.</a:t>
            </a:r>
            <a:r>
              <a:rPr lang="en-US" sz="900">
                <a:solidFill>
                  <a:srgbClr val="8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content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}}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td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table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my-pane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/>
          </a:p>
        </p:txBody>
      </p:sp>
      <p:pic>
        <p:nvPicPr>
          <p:cNvPr id="10" name="Content Placeholder 4"/>
          <p:cNvPicPr>
            <a:picLocks noChangeAspect="1"/>
          </p:cNvPicPr>
          <p:nvPr/>
        </p:nvPicPr>
        <p:blipFill rotWithShape="1">
          <a:blip r:embed="rId4"/>
          <a:srcRect t="3529" b="89832"/>
          <a:stretch/>
        </p:blipFill>
        <p:spPr bwMode="auto">
          <a:xfrm>
            <a:off x="524770" y="4000845"/>
            <a:ext cx="4524660" cy="239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Content Placeholder 4"/>
          <p:cNvPicPr>
            <a:picLocks noChangeAspect="1"/>
          </p:cNvPicPr>
          <p:nvPr/>
        </p:nvPicPr>
        <p:blipFill rotWithShape="1">
          <a:blip r:embed="rId4"/>
          <a:srcRect l="21819" t="57507" b="8269"/>
          <a:stretch/>
        </p:blipFill>
        <p:spPr bwMode="auto">
          <a:xfrm>
            <a:off x="1550103" y="5487098"/>
            <a:ext cx="3303447" cy="1152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Content Placeholder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4770" y="310666"/>
            <a:ext cx="4665058" cy="3498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916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45721" y="3568060"/>
            <a:ext cx="4289522" cy="2946028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556694" y="173453"/>
            <a:ext cx="2463693" cy="251580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96000" y="3023657"/>
            <a:ext cx="6096000" cy="35548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//index.html</a:t>
            </a:r>
          </a:p>
          <a:p>
            <a:r>
              <a:rPr lang="en-US" sz="9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html</a:t>
            </a:r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data-ng-app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="prefApp"&gt;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head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title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Iterating Over Data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title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link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href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="styles/styles.css"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="stylesheet"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="text/css"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link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href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="styles/bootstrap.min.css"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="stylesheet"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="text/css"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link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href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="styles/animations.css"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="stylesheet"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="text/css"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head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body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header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nav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="navbar navbar-default"&gt;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ul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="nav navbar-nav"&gt;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href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="#/articles"&gt;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Articles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href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="#/resources"&gt;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Resources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ul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nav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header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 b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ng-view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="slide-animation"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style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90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margin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10px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"&gt;&lt;/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script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="scripts/angular.js"&gt;&lt;/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script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/>
          </a:p>
        </p:txBody>
      </p:sp>
      <p:pic>
        <p:nvPicPr>
          <p:cNvPr id="7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82" y="232456"/>
            <a:ext cx="5181600" cy="3238500"/>
          </a:xfrm>
        </p:spPr>
      </p:pic>
      <p:sp>
        <p:nvSpPr>
          <p:cNvPr id="8" name="TextBox 7"/>
          <p:cNvSpPr txBox="1"/>
          <p:nvPr/>
        </p:nvSpPr>
        <p:spPr>
          <a:xfrm>
            <a:off x="6238959" y="1165253"/>
            <a:ext cx="2241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/>
              <a:t>ng-view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5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04184" y="3004834"/>
            <a:ext cx="4736341" cy="357896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70" y="315597"/>
            <a:ext cx="5181600" cy="3098800"/>
          </a:xfrm>
        </p:spPr>
      </p:pic>
      <p:pic>
        <p:nvPicPr>
          <p:cNvPr id="7" name="Content Placeholder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9556694" y="173453"/>
            <a:ext cx="2463693" cy="2515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921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556695" y="173453"/>
            <a:ext cx="2365952" cy="241599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03894" y="2926631"/>
            <a:ext cx="544054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90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sz="900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app.js </a:t>
            </a:r>
            <a:endParaRPr lang="en-US" sz="900">
              <a:solidFill>
                <a:srgbClr val="0064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() {</a:t>
            </a:r>
          </a:p>
          <a:p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app = angular.module(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'prefApp'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[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'ngRoute'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'ngAnimate'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'ui.bootstrap'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]);</a:t>
            </a:r>
          </a:p>
          <a:p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app.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config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($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routeProvider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sz="9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$routeProvider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.when(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'/'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{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controller: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'ArticlesController'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templateUrl: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'app/views/allarticles.html'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})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.when(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'/articles/:articleId'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{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controller: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'ArticleController'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templateUrl: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'app/views/article.html'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})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.when(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'/resources/:articleId'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{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controller: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'ResourcesController'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templateUrl: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'app/views/resources.html'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})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.when(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'/resources'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{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controller: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'AllResourcesController'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templateUrl: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'app/views/allresources.html'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})</a:t>
            </a:r>
          </a:p>
          <a:p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.otherwise({ redirectTo: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'/'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});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});</a:t>
            </a:r>
            <a:endParaRPr lang="en-US"/>
          </a:p>
        </p:txBody>
      </p:sp>
      <p:pic>
        <p:nvPicPr>
          <p:cNvPr id="7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59" y="331457"/>
            <a:ext cx="4445899" cy="2778687"/>
          </a:xfrm>
        </p:spPr>
      </p:pic>
      <p:pic>
        <p:nvPicPr>
          <p:cNvPr id="8" name="Content Placeholder 4"/>
          <p:cNvPicPr>
            <a:picLocks noChangeAspect="1"/>
          </p:cNvPicPr>
          <p:nvPr/>
        </p:nvPicPr>
        <p:blipFill rotWithShape="1">
          <a:blip r:embed="rId4"/>
          <a:srcRect l="14119" r="9668" b="88380"/>
          <a:stretch/>
        </p:blipFill>
        <p:spPr bwMode="auto">
          <a:xfrm>
            <a:off x="5688703" y="1167733"/>
            <a:ext cx="3811348" cy="42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833479" y="3459602"/>
            <a:ext cx="4684614" cy="329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0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4047" b="61331"/>
          <a:stretch/>
        </p:blipFill>
        <p:spPr>
          <a:xfrm>
            <a:off x="644328" y="4859523"/>
            <a:ext cx="4971882" cy="114529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50" y="358025"/>
            <a:ext cx="5821488" cy="3638430"/>
          </a:xfrm>
        </p:spPr>
      </p:pic>
      <p:sp>
        <p:nvSpPr>
          <p:cNvPr id="7" name="Rectangle 6"/>
          <p:cNvSpPr/>
          <p:nvPr/>
        </p:nvSpPr>
        <p:spPr>
          <a:xfrm>
            <a:off x="6438225" y="2926630"/>
            <a:ext cx="544054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90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sz="900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app.js </a:t>
            </a:r>
            <a:endParaRPr lang="en-US" sz="900">
              <a:solidFill>
                <a:srgbClr val="0064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() {</a:t>
            </a:r>
          </a:p>
          <a:p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app = angular.module(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'prefApp'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[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'ngRoute'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'ngAnimate'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'ui.bootstrap'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]);</a:t>
            </a:r>
          </a:p>
          <a:p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app.config(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($routeProvider) {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$routeProvider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.when(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'/'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{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controller: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'ArticlesController'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templateUrl: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'app/views/allarticles.html'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})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.when(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'/articles</a:t>
            </a:r>
            <a:r>
              <a:rPr lang="en-US" sz="900" b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/:articleId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{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controller: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'ArticleController'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templateUrl: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'app/views/article.html'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})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.when(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'/resources</a:t>
            </a:r>
            <a:r>
              <a:rPr lang="en-US" sz="900" b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/:articleId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{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controller: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'ResourcesController'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templateUrl: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'app/views/resources.html'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})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.when(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'/resources'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{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controller: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'AllResourcesController'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templateUrl: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'app/views/allresources.html'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})</a:t>
            </a:r>
          </a:p>
          <a:p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.otherwise({ redirectTo: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'/'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});</a:t>
            </a: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});</a:t>
            </a:r>
            <a:endParaRPr lang="en-US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 rotWithShape="1">
          <a:blip r:embed="rId2"/>
          <a:srcRect l="66775" t="47730" r="2615" b="38336"/>
          <a:stretch/>
        </p:blipFill>
        <p:spPr bwMode="auto">
          <a:xfrm>
            <a:off x="9831823" y="4360597"/>
            <a:ext cx="1586040" cy="412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Content Placeholder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9556695" y="173453"/>
            <a:ext cx="2365952" cy="2415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924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54989" y="2537174"/>
            <a:ext cx="4948021" cy="292824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82044"/>
            <a:ext cx="5181600" cy="3238500"/>
          </a:xfrm>
        </p:spPr>
      </p:pic>
    </p:spTree>
    <p:extLst>
      <p:ext uri="{BB962C8B-B14F-4D97-AF65-F5344CB8AC3E}">
        <p14:creationId xmlns:p14="http://schemas.microsoft.com/office/powerpoint/2010/main" val="60878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9326" y="365125"/>
            <a:ext cx="9654473" cy="1325563"/>
          </a:xfrm>
        </p:spPr>
        <p:txBody>
          <a:bodyPr/>
          <a:lstStyle/>
          <a:p>
            <a:r>
              <a:rPr lang="en-US"/>
              <a:t>L</a:t>
            </a:r>
            <a:r>
              <a:rPr lang="en-US" smtClean="0"/>
              <a:t>ots of vocabulary, syntax, concepts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8934" y="1591732"/>
            <a:ext cx="4530865" cy="4707467"/>
          </a:xfrm>
        </p:spPr>
        <p:txBody>
          <a:bodyPr/>
          <a:lstStyle/>
          <a:p>
            <a:r>
              <a:rPr lang="en-US" sz="2000" smtClean="0"/>
              <a:t>App</a:t>
            </a:r>
          </a:p>
          <a:p>
            <a:r>
              <a:rPr lang="en-US" sz="2000" smtClean="0"/>
              <a:t>Module</a:t>
            </a:r>
          </a:p>
          <a:p>
            <a:r>
              <a:rPr lang="en-US" sz="2000" smtClean="0"/>
              <a:t>Controller</a:t>
            </a:r>
          </a:p>
          <a:p>
            <a:r>
              <a:rPr lang="en-US" sz="2000" smtClean="0"/>
              <a:t>Scope</a:t>
            </a:r>
          </a:p>
          <a:p>
            <a:r>
              <a:rPr lang="en-US" sz="2000" smtClean="0"/>
              <a:t>Directives</a:t>
            </a:r>
          </a:p>
          <a:p>
            <a:r>
              <a:rPr lang="en-US" sz="2000" smtClean="0"/>
              <a:t>Views</a:t>
            </a:r>
          </a:p>
          <a:p>
            <a:r>
              <a:rPr lang="en-US" sz="2000" smtClean="0"/>
              <a:t>Animation</a:t>
            </a:r>
          </a:p>
          <a:p>
            <a:r>
              <a:rPr lang="en-US" sz="2000" smtClean="0"/>
              <a:t>Routes</a:t>
            </a:r>
          </a:p>
          <a:p>
            <a:r>
              <a:rPr lang="en-US" sz="2000" smtClean="0"/>
              <a:t>Factories</a:t>
            </a:r>
          </a:p>
          <a:p>
            <a:r>
              <a:rPr lang="en-US" sz="2000" smtClean="0"/>
              <a:t>Services</a:t>
            </a:r>
          </a:p>
          <a:p>
            <a:r>
              <a:rPr lang="en-US" sz="2000" smtClean="0"/>
              <a:t>Data binding</a:t>
            </a:r>
          </a:p>
          <a:p>
            <a:r>
              <a:rPr lang="en-US" sz="2000"/>
              <a:t>T</a:t>
            </a:r>
            <a:r>
              <a:rPr lang="en-US" sz="2000" smtClean="0"/>
              <a:t>emplates</a:t>
            </a:r>
            <a:endParaRPr lang="en-US" sz="200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11787" y="1591731"/>
            <a:ext cx="3342012" cy="4707467"/>
          </a:xfrm>
        </p:spPr>
        <p:txBody>
          <a:bodyPr/>
          <a:lstStyle/>
          <a:p>
            <a:r>
              <a:rPr lang="en-US" sz="2000" smtClean="0"/>
              <a:t>ng-app</a:t>
            </a:r>
          </a:p>
          <a:p>
            <a:r>
              <a:rPr lang="en-US" sz="2000" smtClean="0"/>
              <a:t>ng-click</a:t>
            </a:r>
          </a:p>
          <a:p>
            <a:r>
              <a:rPr lang="en-US" sz="2000" smtClean="0"/>
              <a:t>ng-model</a:t>
            </a:r>
          </a:p>
          <a:p>
            <a:r>
              <a:rPr lang="en-US" sz="2000" smtClean="0"/>
              <a:t>ng-view</a:t>
            </a:r>
          </a:p>
          <a:p>
            <a:r>
              <a:rPr lang="en-US" sz="2000" smtClean="0"/>
              <a:t>{{ something }}</a:t>
            </a:r>
          </a:p>
          <a:p>
            <a:r>
              <a:rPr lang="en-US" sz="2000" smtClean="0"/>
              <a:t>JSON</a:t>
            </a:r>
          </a:p>
          <a:p>
            <a:r>
              <a:rPr lang="en-US" sz="2000" smtClean="0"/>
              <a:t>dependency injection</a:t>
            </a:r>
          </a:p>
          <a:p>
            <a:r>
              <a:rPr lang="en-US" sz="2000" smtClean="0"/>
              <a:t>REST-like API’s</a:t>
            </a:r>
          </a:p>
          <a:p>
            <a:r>
              <a:rPr lang="en-US" sz="2400" smtClean="0"/>
              <a:t>.</a:t>
            </a:r>
            <a:r>
              <a:rPr lang="en-US" sz="2400" err="1" smtClean="0"/>
              <a:t>js</a:t>
            </a:r>
            <a:r>
              <a:rPr lang="en-US" sz="2400" smtClean="0"/>
              <a:t> </a:t>
            </a:r>
          </a:p>
          <a:p>
            <a:pPr lvl="1"/>
            <a:r>
              <a:rPr lang="en-US" sz="2000" err="1" smtClean="0"/>
              <a:t>iff</a:t>
            </a:r>
            <a:endParaRPr lang="en-US" sz="2000" smtClean="0"/>
          </a:p>
          <a:p>
            <a:pPr lvl="1"/>
            <a:r>
              <a:rPr lang="en-US" sz="2000" smtClean="0"/>
              <a:t>promises</a:t>
            </a:r>
          </a:p>
          <a:p>
            <a:pPr lvl="1"/>
            <a:r>
              <a:rPr lang="en-US" sz="2000" smtClean="0"/>
              <a:t>chaining</a:t>
            </a:r>
            <a:endParaRPr lang="en-US" sz="20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845" y="1974128"/>
            <a:ext cx="3426731" cy="424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4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28529" y="2474094"/>
            <a:ext cx="5000941" cy="305440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82044"/>
            <a:ext cx="5181600" cy="3238500"/>
          </a:xfrm>
        </p:spPr>
      </p:pic>
    </p:spTree>
    <p:extLst>
      <p:ext uri="{BB962C8B-B14F-4D97-AF65-F5344CB8AC3E}">
        <p14:creationId xmlns:p14="http://schemas.microsoft.com/office/powerpoint/2010/main" val="186892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9280" y="2102254"/>
            <a:ext cx="4339440" cy="379808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13900" y="2125494"/>
            <a:ext cx="4498200" cy="37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41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9390" y="1474198"/>
            <a:ext cx="4709881" cy="34196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004" y="525982"/>
            <a:ext cx="3916583" cy="5865853"/>
          </a:xfrm>
        </p:spPr>
      </p:pic>
    </p:spTree>
    <p:extLst>
      <p:ext uri="{BB962C8B-B14F-4D97-AF65-F5344CB8AC3E}">
        <p14:creationId xmlns:p14="http://schemas.microsoft.com/office/powerpoint/2010/main" val="248369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Questions?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133" y="1825625"/>
            <a:ext cx="2999733" cy="4351338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554" y="1825625"/>
            <a:ext cx="2900892" cy="4351338"/>
          </a:xfrm>
        </p:spPr>
      </p:pic>
    </p:spTree>
    <p:extLst>
      <p:ext uri="{BB962C8B-B14F-4D97-AF65-F5344CB8AC3E}">
        <p14:creationId xmlns:p14="http://schemas.microsoft.com/office/powerpoint/2010/main" val="400579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6741" y="892035"/>
            <a:ext cx="8341948" cy="498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79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588" y="641022"/>
            <a:ext cx="8941556" cy="5347401"/>
          </a:xfrm>
        </p:spPr>
      </p:pic>
    </p:spTree>
    <p:extLst>
      <p:ext uri="{BB962C8B-B14F-4D97-AF65-F5344CB8AC3E}">
        <p14:creationId xmlns:p14="http://schemas.microsoft.com/office/powerpoint/2010/main" val="332297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420" y="295835"/>
            <a:ext cx="5722485" cy="627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4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011" y="2310466"/>
            <a:ext cx="3025588" cy="1325563"/>
          </a:xfrm>
        </p:spPr>
        <p:txBody>
          <a:bodyPr/>
          <a:lstStyle/>
          <a:p>
            <a:r>
              <a:rPr lang="en-US"/>
              <a:t>The </a:t>
            </a:r>
            <a:r>
              <a:rPr lang="en-US" smtClean="0"/>
              <a:t>End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04081"/>
            <a:ext cx="3416551" cy="617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7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3282" y="356161"/>
            <a:ext cx="8054788" cy="1325563"/>
          </a:xfrm>
        </p:spPr>
        <p:txBody>
          <a:bodyPr/>
          <a:lstStyle/>
          <a:p>
            <a:r>
              <a:rPr lang="en-US" smtClean="0"/>
              <a:t>[not so] simple overview diagrams 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831590" y="2320069"/>
            <a:ext cx="3182201" cy="306113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77414" y="2878420"/>
            <a:ext cx="4759834" cy="1806539"/>
          </a:xfrm>
          <a:prstGeom prst="rect">
            <a:avLst/>
          </a:prstGeom>
        </p:spPr>
      </p:pic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4"/>
          <a:srcRect l="6435" r="3713"/>
          <a:stretch/>
        </p:blipFill>
        <p:spPr bwMode="auto">
          <a:xfrm>
            <a:off x="286189" y="2407460"/>
            <a:ext cx="2806339" cy="3438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683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20" y="365125"/>
            <a:ext cx="9880760" cy="617547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515" y="510987"/>
            <a:ext cx="8660734" cy="1739153"/>
          </a:xfrm>
          <a:solidFill>
            <a:srgbClr val="FFFFFF">
              <a:alpha val="30196"/>
            </a:srgbClr>
          </a:solidFill>
          <a:ln>
            <a:noFill/>
          </a:ln>
          <a:effectLst/>
        </p:spPr>
        <p:txBody>
          <a:bodyPr/>
          <a:lstStyle/>
          <a:p>
            <a:r>
              <a:rPr lang="en-US" sz="4800" smtClean="0">
                <a:solidFill>
                  <a:schemeClr val="tx2"/>
                </a:solidFill>
              </a:rPr>
              <a:t>looks chaotic at first - but it can be seen simplified and orderly</a:t>
            </a:r>
            <a:endParaRPr lang="en-US" sz="48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81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784" y="365124"/>
            <a:ext cx="10515600" cy="1325563"/>
          </a:xfrm>
        </p:spPr>
        <p:txBody>
          <a:bodyPr/>
          <a:lstStyle/>
          <a:p>
            <a:r>
              <a:rPr lang="en-US" smtClean="0"/>
              <a:t>a little bit of </a:t>
            </a:r>
            <a:r>
              <a:rPr lang="en-US" smtClean="0"/>
              <a:t>group</a:t>
            </a:r>
            <a:r>
              <a:rPr lang="en-US" smtClean="0"/>
              <a:t>ing and study…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84" y="1690687"/>
            <a:ext cx="7930672" cy="446100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912" y="602277"/>
            <a:ext cx="3318767" cy="554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9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155" y="308480"/>
            <a:ext cx="2351689" cy="1325563"/>
          </a:xfrm>
        </p:spPr>
        <p:txBody>
          <a:bodyPr/>
          <a:lstStyle/>
          <a:p>
            <a:r>
              <a:rPr lang="en-US" sz="4000" smtClean="0"/>
              <a:t>So relax…</a:t>
            </a:r>
            <a:endParaRPr lang="en-US" sz="400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2" b="4358"/>
          <a:stretch/>
        </p:blipFill>
        <p:spPr>
          <a:xfrm>
            <a:off x="3166012" y="429861"/>
            <a:ext cx="5021224" cy="6087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8698938" y="4984329"/>
            <a:ext cx="3364938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/>
            <a:r>
              <a:rPr lang="en-US" sz="4000" smtClean="0"/>
              <a:t>It’s demo time!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16070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5831" y="729266"/>
            <a:ext cx="4413531" cy="1325563"/>
          </a:xfrm>
        </p:spPr>
        <p:txBody>
          <a:bodyPr/>
          <a:lstStyle/>
          <a:p>
            <a:r>
              <a:rPr lang="en-US" smtClean="0"/>
              <a:t>Intro</a:t>
            </a:r>
            <a:r>
              <a:rPr lang="en-US" smtClean="0"/>
              <a:t> demo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15" y="276722"/>
            <a:ext cx="4357075" cy="2904717"/>
          </a:xfrm>
        </p:spPr>
      </p:pic>
      <p:sp>
        <p:nvSpPr>
          <p:cNvPr id="8" name="Rectangle 7"/>
          <p:cNvSpPr/>
          <p:nvPr/>
        </p:nvSpPr>
        <p:spPr>
          <a:xfrm>
            <a:off x="627807" y="3562464"/>
            <a:ext cx="393610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//index.html</a:t>
            </a:r>
            <a:endParaRPr lang="en-US" sz="900">
              <a:solidFill>
                <a:srgbClr val="0064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90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!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doctype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html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html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ng-app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="introApp"&gt;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head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title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Resources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title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link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href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="foundation.css"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="stylesheet"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head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body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90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... </a:t>
            </a:r>
          </a:p>
          <a:p>
            <a:endParaRPr lang="en-US" sz="90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script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="angular.js"&gt;&lt;/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script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script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="main.js"&gt;&lt;/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script</a:t>
            </a:r>
            <a:r>
              <a:rPr lang="en-US" sz="9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body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9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90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html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737105" y="3562464"/>
            <a:ext cx="294183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//main.js</a:t>
            </a:r>
          </a:p>
          <a:p>
            <a:endParaRPr lang="en-US" sz="90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90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myApp = angular.module(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'introApp'</a:t>
            </a: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[]);</a:t>
            </a:r>
          </a:p>
        </p:txBody>
      </p:sp>
    </p:spTree>
    <p:extLst>
      <p:ext uri="{BB962C8B-B14F-4D97-AF65-F5344CB8AC3E}">
        <p14:creationId xmlns:p14="http://schemas.microsoft.com/office/powerpoint/2010/main" val="241954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32519" y="558807"/>
            <a:ext cx="4021920" cy="23240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591" y="1300631"/>
            <a:ext cx="4762500" cy="3810000"/>
          </a:xfr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2744" y="3356305"/>
            <a:ext cx="3262432" cy="189282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//index.html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0" i="0" u="none" strike="noStrike" cap="none" normalizeH="0" baseline="0" smtClean="0">
              <a:ln>
                <a:noFill/>
              </a:ln>
              <a:solidFill>
                <a:srgbClr val="0000FF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h1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{{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2+2</a:t>
            </a: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}}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h1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0"/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h1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{{</a:t>
            </a:r>
            <a:r>
              <a:rPr lang="en-US" altLang="en-US" sz="900" smtClean="0">
                <a:solidFill>
                  <a:srgbClr val="8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"Raleigh"</a:t>
            </a:r>
            <a:r>
              <a:rPr lang="en-US" altLang="en-US" sz="9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altLang="en-US" sz="900">
                <a:solidFill>
                  <a:srgbClr val="8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altLang="en-US" sz="9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altLang="en-US" sz="900" smtClean="0">
                <a:solidFill>
                  <a:srgbClr val="8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Code"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en-US" sz="900" smtClean="0">
                <a:solidFill>
                  <a:srgbClr val="8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Camp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en-US" sz="9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altLang="en-US" sz="900">
                <a:solidFill>
                  <a:srgbClr val="8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altLang="en-US" sz="9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altLang="en-US" sz="900">
                <a:solidFill>
                  <a:srgbClr val="8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900" smtClean="0">
                <a:solidFill>
                  <a:srgbClr val="8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"14"</a:t>
            </a: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}}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h1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0" i="0" u="none" strike="noStrike" cap="none" normalizeH="0" baseline="0" smtClean="0">
              <a:ln>
                <a:noFill/>
              </a:ln>
              <a:solidFill>
                <a:srgbClr val="0000FF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="text"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ng-model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="data.message"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h1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{{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data.message</a:t>
            </a: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}}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h1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0" i="0" u="none" strike="noStrike" cap="none" normalizeH="0" baseline="0" smtClean="0">
              <a:ln>
                <a:noFill/>
              </a:ln>
              <a:solidFill>
                <a:srgbClr val="0000FF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h1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{{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data.message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world"</a:t>
            </a:r>
            <a:r>
              <a:rPr kumimoji="0" lang="en-US" altLang="en-US" sz="9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}}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h1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0" i="0" u="none" strike="noStrike" cap="none" normalizeH="0" baseline="0" smtClean="0">
              <a:ln>
                <a:noFill/>
              </a:ln>
              <a:solidFill>
                <a:srgbClr val="0000FF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="{{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data.message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}}"&gt;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wrap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me with a panel        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kumimoji="0" lang="en-US" altLang="en-US" sz="9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10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RCC14 PRef AngularJS presenation</Template>
  <TotalTime>1324</TotalTime>
  <Words>2357</Words>
  <Application>Microsoft Office PowerPoint</Application>
  <PresentationFormat>Widescreen</PresentationFormat>
  <Paragraphs>517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Consolas</vt:lpstr>
      <vt:lpstr>Office Theme</vt:lpstr>
      <vt:lpstr>PReference</vt:lpstr>
      <vt:lpstr>Learning AngularJS</vt:lpstr>
      <vt:lpstr>Lots of vocabulary, syntax, concepts</vt:lpstr>
      <vt:lpstr>[not so] simple overview diagrams </vt:lpstr>
      <vt:lpstr>looks chaotic at first - but it can be seen simplified and orderly</vt:lpstr>
      <vt:lpstr>a little bit of grouping and study…</vt:lpstr>
      <vt:lpstr>So relax…</vt:lpstr>
      <vt:lpstr>Intro demo</vt:lpstr>
      <vt:lpstr>PowerPoint Presentation</vt:lpstr>
      <vt:lpstr>Add a controller</vt:lpstr>
      <vt:lpstr>PowerPoint Presentation</vt:lpstr>
      <vt:lpstr>Tying a View and Controller together</vt:lpstr>
      <vt:lpstr>Iterating with the ng-repeat Directive</vt:lpstr>
      <vt:lpstr>Sorting and  Formatting Data</vt:lpstr>
      <vt:lpstr>Filtering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Getting Data from a REST-like API</vt:lpstr>
      <vt:lpstr>PowerPoint Presentation</vt:lpstr>
      <vt:lpstr>Dealing with minification - $inject - using the ‘single quotes‘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PowerPoint Presentation</vt:lpstr>
      <vt:lpstr>PowerPoint Presentation</vt:lpstr>
      <vt:lpstr>PowerPoint Presentation</vt:lpstr>
      <vt:lpstr>The End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PReference</dc:title>
  <dc:creator>Greg Pugh</dc:creator>
  <cp:lastModifiedBy>Greg Pugh</cp:lastModifiedBy>
  <cp:revision>200</cp:revision>
  <dcterms:created xsi:type="dcterms:W3CDTF">2014-11-01T03:16:59Z</dcterms:created>
  <dcterms:modified xsi:type="dcterms:W3CDTF">2014-11-03T09:55:29Z</dcterms:modified>
</cp:coreProperties>
</file>